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57" r:id="rId2"/>
    <p:sldId id="256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1" r:id="rId25"/>
    <p:sldId id="279" r:id="rId26"/>
    <p:sldId id="280" r:id="rId27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10"/>
    <p:restoredTop sz="94643"/>
  </p:normalViewPr>
  <p:slideViewPr>
    <p:cSldViewPr snapToGrid="0" snapToObjects="1">
      <p:cViewPr varScale="1">
        <p:scale>
          <a:sx n="182" d="100"/>
          <a:sy n="182" d="100"/>
        </p:scale>
        <p:origin x="6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arco/Dropbox%20(Personal)/Musica/Applications/Set%20Theory/TESTS/24TET_full/degeneraci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arco/Dropbox%20(Personal)/Musica/Applications/Set%20Theory/TESTS/24TET_full/degeneraci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Mutiplicity and Z relations for a given cardinality in 12TET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Sheet1!$F$2</c:f>
              <c:strCache>
                <c:ptCount val="1"/>
                <c:pt idx="0">
                  <c:v>prime forms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Sheet1!$E$3:$E$13</c:f>
              <c:numCache>
                <c:formatCode>General</c:formatCode>
                <c:ptCount val="11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</c:numCache>
            </c:numRef>
          </c:cat>
          <c:val>
            <c:numRef>
              <c:f>Sheet1!$F$3:$F$13</c:f>
              <c:numCache>
                <c:formatCode>General</c:formatCode>
                <c:ptCount val="11"/>
                <c:pt idx="0">
                  <c:v>10</c:v>
                </c:pt>
                <c:pt idx="1">
                  <c:v>12</c:v>
                </c:pt>
                <c:pt idx="2">
                  <c:v>30</c:v>
                </c:pt>
                <c:pt idx="3">
                  <c:v>39</c:v>
                </c:pt>
                <c:pt idx="4">
                  <c:v>54</c:v>
                </c:pt>
                <c:pt idx="5">
                  <c:v>38</c:v>
                </c:pt>
                <c:pt idx="6">
                  <c:v>32</c:v>
                </c:pt>
                <c:pt idx="7">
                  <c:v>13</c:v>
                </c:pt>
                <c:pt idx="8">
                  <c:v>8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D0-C149-BFA0-A1DBF2E7A5E3}"/>
            </c:ext>
          </c:extLst>
        </c:ser>
        <c:ser>
          <c:idx val="1"/>
          <c:order val="1"/>
          <c:tx>
            <c:strRef>
              <c:f>Sheet1!$G$2</c:f>
              <c:strCache>
                <c:ptCount val="1"/>
                <c:pt idx="0">
                  <c:v>Z-related sets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Sheet1!$E$3:$E$13</c:f>
              <c:numCache>
                <c:formatCode>General</c:formatCode>
                <c:ptCount val="11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</c:numCache>
            </c:numRef>
          </c:cat>
          <c:val>
            <c:numRef>
              <c:f>Sheet1!$G$3:$G$13</c:f>
              <c:numCache>
                <c:formatCode>General</c:formatCode>
                <c:ptCount val="11"/>
                <c:pt idx="0">
                  <c:v>8</c:v>
                </c:pt>
                <c:pt idx="1">
                  <c:v>0</c:v>
                </c:pt>
                <c:pt idx="2">
                  <c:v>4</c:v>
                </c:pt>
                <c:pt idx="3">
                  <c:v>8</c:v>
                </c:pt>
                <c:pt idx="4">
                  <c:v>37</c:v>
                </c:pt>
                <c:pt idx="5">
                  <c:v>6</c:v>
                </c:pt>
                <c:pt idx="6">
                  <c:v>7</c:v>
                </c:pt>
                <c:pt idx="7">
                  <c:v>2</c:v>
                </c:pt>
                <c:pt idx="8">
                  <c:v>3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4D0-C149-BFA0-A1DBF2E7A5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41615535"/>
        <c:axId val="1041617215"/>
      </c:barChart>
      <c:catAx>
        <c:axId val="10416155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1617215"/>
        <c:crosses val="autoZero"/>
        <c:auto val="1"/>
        <c:lblAlgn val="ctr"/>
        <c:lblOffset val="100"/>
        <c:noMultiLvlLbl val="0"/>
      </c:catAx>
      <c:valAx>
        <c:axId val="10416172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16155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Multiplicity and Z relations</a:t>
            </a:r>
            <a:r>
              <a:rPr lang="en-US" baseline="0" dirty="0"/>
              <a:t> for a given </a:t>
            </a:r>
          </a:p>
          <a:p>
            <a:pPr>
              <a:defRPr/>
            </a:pPr>
            <a:r>
              <a:rPr lang="en-US" baseline="0" dirty="0"/>
              <a:t>cardinality in 24TET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prime forms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Sheet1!$A$3:$A$25</c:f>
              <c:numCache>
                <c:formatCode>General</c:formatCode>
                <c:ptCount val="23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  <c:pt idx="20">
                  <c:v>22</c:v>
                </c:pt>
                <c:pt idx="21">
                  <c:v>23</c:v>
                </c:pt>
                <c:pt idx="22">
                  <c:v>24</c:v>
                </c:pt>
              </c:numCache>
            </c:numRef>
          </c:cat>
          <c:val>
            <c:numRef>
              <c:f>Sheet1!$B$3:$B$25</c:f>
              <c:numCache>
                <c:formatCode>General</c:formatCode>
                <c:ptCount val="23"/>
                <c:pt idx="0">
                  <c:v>12</c:v>
                </c:pt>
                <c:pt idx="1">
                  <c:v>48</c:v>
                </c:pt>
                <c:pt idx="2">
                  <c:v>256</c:v>
                </c:pt>
                <c:pt idx="3">
                  <c:v>933</c:v>
                </c:pt>
                <c:pt idx="4">
                  <c:v>3057</c:v>
                </c:pt>
                <c:pt idx="5">
                  <c:v>7478</c:v>
                </c:pt>
                <c:pt idx="6">
                  <c:v>16341</c:v>
                </c:pt>
                <c:pt idx="7">
                  <c:v>28067</c:v>
                </c:pt>
                <c:pt idx="8">
                  <c:v>43267</c:v>
                </c:pt>
                <c:pt idx="9">
                  <c:v>53484</c:v>
                </c:pt>
                <c:pt idx="10">
                  <c:v>59496</c:v>
                </c:pt>
                <c:pt idx="11">
                  <c:v>53618</c:v>
                </c:pt>
                <c:pt idx="12">
                  <c:v>43285</c:v>
                </c:pt>
                <c:pt idx="13">
                  <c:v>28081</c:v>
                </c:pt>
                <c:pt idx="14">
                  <c:v>16382</c:v>
                </c:pt>
                <c:pt idx="15">
                  <c:v>7415</c:v>
                </c:pt>
                <c:pt idx="16">
                  <c:v>3097</c:v>
                </c:pt>
                <c:pt idx="17">
                  <c:v>921</c:v>
                </c:pt>
                <c:pt idx="18">
                  <c:v>280</c:v>
                </c:pt>
                <c:pt idx="19">
                  <c:v>51</c:v>
                </c:pt>
                <c:pt idx="20">
                  <c:v>17</c:v>
                </c:pt>
                <c:pt idx="21">
                  <c:v>1</c:v>
                </c:pt>
                <c:pt idx="2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680-7742-B5CC-097E2D531684}"/>
            </c:ext>
          </c:extLst>
        </c:ser>
        <c:ser>
          <c:idx val="1"/>
          <c:order val="1"/>
          <c:tx>
            <c:strRef>
              <c:f>Sheet1!$C$2</c:f>
              <c:strCache>
                <c:ptCount val="1"/>
                <c:pt idx="0">
                  <c:v>Z-related sets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Sheet1!$A$3:$A$25</c:f>
              <c:numCache>
                <c:formatCode>General</c:formatCode>
                <c:ptCount val="23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  <c:pt idx="20">
                  <c:v>22</c:v>
                </c:pt>
                <c:pt idx="21">
                  <c:v>23</c:v>
                </c:pt>
                <c:pt idx="22">
                  <c:v>24</c:v>
                </c:pt>
              </c:numCache>
            </c:numRef>
          </c:cat>
          <c:val>
            <c:numRef>
              <c:f>Sheet1!$C$3:$C$25</c:f>
              <c:numCache>
                <c:formatCode>General</c:formatCode>
                <c:ptCount val="23"/>
                <c:pt idx="0">
                  <c:v>0</c:v>
                </c:pt>
                <c:pt idx="1">
                  <c:v>0</c:v>
                </c:pt>
                <c:pt idx="2">
                  <c:v>6</c:v>
                </c:pt>
                <c:pt idx="3">
                  <c:v>101</c:v>
                </c:pt>
                <c:pt idx="4">
                  <c:v>811</c:v>
                </c:pt>
                <c:pt idx="5">
                  <c:v>1715</c:v>
                </c:pt>
                <c:pt idx="6">
                  <c:v>6472</c:v>
                </c:pt>
                <c:pt idx="7">
                  <c:v>12097</c:v>
                </c:pt>
                <c:pt idx="8">
                  <c:v>19794</c:v>
                </c:pt>
                <c:pt idx="9">
                  <c:v>20685</c:v>
                </c:pt>
                <c:pt idx="10">
                  <c:v>58595</c:v>
                </c:pt>
                <c:pt idx="11">
                  <c:v>20895</c:v>
                </c:pt>
                <c:pt idx="12">
                  <c:v>19740</c:v>
                </c:pt>
                <c:pt idx="13">
                  <c:v>12047</c:v>
                </c:pt>
                <c:pt idx="14">
                  <c:v>6492</c:v>
                </c:pt>
                <c:pt idx="15">
                  <c:v>1620</c:v>
                </c:pt>
                <c:pt idx="16">
                  <c:v>835</c:v>
                </c:pt>
                <c:pt idx="17">
                  <c:v>79</c:v>
                </c:pt>
                <c:pt idx="18">
                  <c:v>36</c:v>
                </c:pt>
                <c:pt idx="19">
                  <c:v>4</c:v>
                </c:pt>
                <c:pt idx="20">
                  <c:v>6</c:v>
                </c:pt>
                <c:pt idx="21">
                  <c:v>0</c:v>
                </c:pt>
                <c:pt idx="2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680-7742-B5CC-097E2D5316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34274591"/>
        <c:axId val="1039647087"/>
      </c:barChart>
      <c:catAx>
        <c:axId val="10342745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9647087"/>
        <c:crosses val="autoZero"/>
        <c:auto val="1"/>
        <c:lblAlgn val="ctr"/>
        <c:lblOffset val="100"/>
        <c:noMultiLvlLbl val="0"/>
      </c:catAx>
      <c:valAx>
        <c:axId val="10396470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42745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E9F97B-C066-8D47-BB5A-437BE92E95E7}" type="datetimeFigureOut">
              <a:rPr lang="en-US" smtClean="0"/>
              <a:t>12/5/18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D3AF7-B679-3F4F-94E2-5B18BF461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91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D3AF7-B679-3F4F-94E2-5B18BF4611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36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D3AF7-B679-3F4F-94E2-5B18BF4611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55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D3AF7-B679-3F4F-94E2-5B18BF4611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95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D3AF7-B679-3F4F-94E2-5B18BF4611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854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D3AF7-B679-3F4F-94E2-5B18BF4611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55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D3AF7-B679-3F4F-94E2-5B18BF4611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471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850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979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798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928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37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496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12/5/18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15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12/5/18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158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12/5/18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51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309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295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A779B5-2550-024E-A98C-038C7CAD83DB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5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tiff"/><Relationship Id="rId7" Type="http://schemas.openxmlformats.org/officeDocument/2006/relationships/image" Target="../media/image7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C0B13A-06D5-934F-9A8F-50EC16FC8D66}"/>
              </a:ext>
            </a:extLst>
          </p:cNvPr>
          <p:cNvSpPr txBox="1"/>
          <p:nvPr/>
        </p:nvSpPr>
        <p:spPr>
          <a:xfrm>
            <a:off x="482600" y="643467"/>
            <a:ext cx="2522980" cy="217593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Topology of networks in  generalized musical spaces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1026F4-DB47-034F-982C-9552FA3450DA}"/>
              </a:ext>
            </a:extLst>
          </p:cNvPr>
          <p:cNvSpPr txBox="1"/>
          <p:nvPr/>
        </p:nvSpPr>
        <p:spPr>
          <a:xfrm>
            <a:off x="482600" y="3637110"/>
            <a:ext cx="2522980" cy="2577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Marco Buongiorno Nardelli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5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CEMI – Center for experimental Music and Intermedia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500" dirty="0" err="1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iARTA</a:t>
            </a:r>
            <a:r>
              <a:rPr lang="en-US" sz="15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– Initiative for Advanced Research in Technology and the Arts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5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Department of Physics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University of North Texas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B685BB-720B-0742-AC81-A98589E81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261" y="643467"/>
            <a:ext cx="5410199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13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925031" y="1749652"/>
            <a:ext cx="724786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Classification based on minimal distance between pcs of cardinality 3</a:t>
            </a:r>
          </a:p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Octave equivalent normal forms (prime forms + inversions) + O(1)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1549785" y="374533"/>
            <a:ext cx="6044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Triadic harmony in 12TET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943141-603D-984A-B174-E1ED66C837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490" r="23431"/>
          <a:stretch/>
        </p:blipFill>
        <p:spPr>
          <a:xfrm rot="1905163">
            <a:off x="1424456" y="2268076"/>
            <a:ext cx="2799817" cy="52748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87E3D6-573E-0544-A9DE-76F4507E1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142" y="2934335"/>
            <a:ext cx="3830831" cy="36906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E28235-F746-1643-B730-EDF6C3ECF537}"/>
              </a:ext>
            </a:extLst>
          </p:cNvPr>
          <p:cNvSpPr txBox="1"/>
          <p:nvPr/>
        </p:nvSpPr>
        <p:spPr>
          <a:xfrm>
            <a:off x="5152971" y="6581001"/>
            <a:ext cx="3991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Callender</a:t>
            </a:r>
            <a:r>
              <a:rPr lang="en-US" sz="1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Quinn and </a:t>
            </a:r>
            <a:r>
              <a:rPr lang="en-US" sz="12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Tymoczko</a:t>
            </a:r>
            <a:r>
              <a:rPr lang="en-US" sz="1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Science </a:t>
            </a:r>
            <a:r>
              <a:rPr lang="en-US" sz="12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320</a:t>
            </a:r>
            <a:r>
              <a:rPr lang="en-US" sz="1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346 (2008)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E47566-4386-4447-9C8C-48427B755E24}"/>
              </a:ext>
            </a:extLst>
          </p:cNvPr>
          <p:cNvSpPr txBox="1"/>
          <p:nvPr/>
        </p:nvSpPr>
        <p:spPr>
          <a:xfrm>
            <a:off x="6542567" y="3429000"/>
            <a:ext cx="2303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Quotient space 𝕋</a:t>
            </a:r>
            <a:r>
              <a:rPr lang="en-US" baseline="30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/𝒮</a:t>
            </a:r>
            <a:r>
              <a:rPr lang="en-US" baseline="-25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as a cone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5FB5CC-A9EA-3949-A11F-708FC0D7121B}"/>
              </a:ext>
            </a:extLst>
          </p:cNvPr>
          <p:cNvSpPr txBox="1"/>
          <p:nvPr/>
        </p:nvSpPr>
        <p:spPr>
          <a:xfrm>
            <a:off x="3255508" y="5231219"/>
            <a:ext cx="2062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All the information is contained in the metric!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DD99EC-B1D7-AD4B-A6A5-312905CC8CDA}"/>
              </a:ext>
            </a:extLst>
          </p:cNvPr>
          <p:cNvSpPr txBox="1"/>
          <p:nvPr/>
        </p:nvSpPr>
        <p:spPr>
          <a:xfrm>
            <a:off x="4196317" y="3196855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Maj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3DA15A-DEB2-DB49-B2CA-D498642E5D84}"/>
              </a:ext>
            </a:extLst>
          </p:cNvPr>
          <p:cNvSpPr txBox="1"/>
          <p:nvPr/>
        </p:nvSpPr>
        <p:spPr>
          <a:xfrm>
            <a:off x="3290948" y="3117142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2339F5-F6C0-5E44-A1D4-CE4236B05146}"/>
              </a:ext>
            </a:extLst>
          </p:cNvPr>
          <p:cNvSpPr txBox="1"/>
          <p:nvPr/>
        </p:nvSpPr>
        <p:spPr>
          <a:xfrm>
            <a:off x="3358287" y="3684413"/>
            <a:ext cx="429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dim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A05AFE-D266-4F40-8BAD-072B0DD52FCD}"/>
              </a:ext>
            </a:extLst>
          </p:cNvPr>
          <p:cNvSpPr txBox="1"/>
          <p:nvPr/>
        </p:nvSpPr>
        <p:spPr>
          <a:xfrm>
            <a:off x="4286866" y="2734863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aug</a:t>
            </a:r>
            <a:endParaRPr lang="en-US" sz="1200" i="1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5A156F-7469-3747-9540-34302BF54C04}"/>
              </a:ext>
            </a:extLst>
          </p:cNvPr>
          <p:cNvSpPr txBox="1"/>
          <p:nvPr/>
        </p:nvSpPr>
        <p:spPr>
          <a:xfrm>
            <a:off x="4170835" y="3600032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Maj </a:t>
            </a:r>
            <a:r>
              <a:rPr lang="en-US" dirty="0">
                <a:latin typeface="Maestro Percussion" panose="02000608060000020002" pitchFamily="2" charset="2"/>
                <a:ea typeface="Helvetica Neue Light" panose="02000403000000020004" pitchFamily="2" charset="0"/>
              </a:rPr>
              <a:t>b</a:t>
            </a:r>
            <a:r>
              <a:rPr lang="en-US" sz="1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5F1067-7CA2-7342-B0B7-5FE2389617A6}"/>
              </a:ext>
            </a:extLst>
          </p:cNvPr>
          <p:cNvSpPr txBox="1"/>
          <p:nvPr/>
        </p:nvSpPr>
        <p:spPr>
          <a:xfrm>
            <a:off x="2625706" y="3290500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add2</a:t>
            </a:r>
          </a:p>
        </p:txBody>
      </p:sp>
    </p:spTree>
    <p:extLst>
      <p:ext uri="{BB962C8B-B14F-4D97-AF65-F5344CB8AC3E}">
        <p14:creationId xmlns:p14="http://schemas.microsoft.com/office/powerpoint/2010/main" val="3350394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24DD8E-8B5F-8B41-8689-A6A8C625C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883" y="355600"/>
            <a:ext cx="6502400" cy="6502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1603152" y="98596"/>
            <a:ext cx="724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panchromatic normal forms (prime forms + inversions) + O(1)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 rot="16200000">
            <a:off x="-2823635" y="2823634"/>
            <a:ext cx="6858003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 rot="16200000">
            <a:off x="-2512682" y="2754931"/>
            <a:ext cx="6044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Triadic harmony in 12TET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panchromatic voice leading spaces</a:t>
            </a:r>
          </a:p>
        </p:txBody>
      </p:sp>
    </p:spTree>
    <p:extLst>
      <p:ext uri="{BB962C8B-B14F-4D97-AF65-F5344CB8AC3E}">
        <p14:creationId xmlns:p14="http://schemas.microsoft.com/office/powerpoint/2010/main" val="4033296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869787" y="1400600"/>
            <a:ext cx="781996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Even some more on distances!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Order of operator is related to functionality in the voice leading space: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1985720" y="189867"/>
            <a:ext cx="5172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Triadic harmony in 12TET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panchromatic voice leading spaces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CA6497-71C0-C346-92B4-EC4271BA7EFC}"/>
              </a:ext>
            </a:extLst>
          </p:cNvPr>
          <p:cNvSpPr txBox="1"/>
          <p:nvPr/>
        </p:nvSpPr>
        <p:spPr>
          <a:xfrm>
            <a:off x="4076455" y="2554426"/>
            <a:ext cx="2509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aug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 ⇨ Maj ⇨ min ⇨ dim, etc.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E1D5F-45CC-9B48-89C7-A2CA155F1D5B}"/>
              </a:ext>
            </a:extLst>
          </p:cNvPr>
          <p:cNvSpPr txBox="1"/>
          <p:nvPr/>
        </p:nvSpPr>
        <p:spPr>
          <a:xfrm>
            <a:off x="5032149" y="5587962"/>
            <a:ext cx="4041058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Color of nodes = modularity class 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➝ measure of the strength of division of a network into communities: dense connections between the nodes within communities but sparse connections between nodes in different communities.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0BA3B8E-15E2-A740-8A0E-DE14EABDD0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746635"/>
              </p:ext>
            </p:extLst>
          </p:nvPr>
        </p:nvGraphicFramePr>
        <p:xfrm>
          <a:off x="1250664" y="2238000"/>
          <a:ext cx="2707044" cy="462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1772">
                  <a:extLst>
                    <a:ext uri="{9D8B030D-6E8A-4147-A177-3AD203B41FA5}">
                      <a16:colId xmlns:a16="http://schemas.microsoft.com/office/drawing/2014/main" val="1426629814"/>
                    </a:ext>
                  </a:extLst>
                </a:gridCol>
                <a:gridCol w="882636">
                  <a:extLst>
                    <a:ext uri="{9D8B030D-6E8A-4147-A177-3AD203B41FA5}">
                      <a16:colId xmlns:a16="http://schemas.microsoft.com/office/drawing/2014/main" val="794766430"/>
                    </a:ext>
                  </a:extLst>
                </a:gridCol>
                <a:gridCol w="882636">
                  <a:extLst>
                    <a:ext uri="{9D8B030D-6E8A-4147-A177-3AD203B41FA5}">
                      <a16:colId xmlns:a16="http://schemas.microsoft.com/office/drawing/2014/main" val="2397330522"/>
                    </a:ext>
                  </a:extLst>
                </a:gridCol>
              </a:tblGrid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operator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distance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weight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1267925791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1.0000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511908869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1.4142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0.7071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391122724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1.7321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0.5774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3521270191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0.5000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311064459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2.2361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0.4472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71553260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2.4494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0.4083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27692417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2.8284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0.3536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20108355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O(2,2,1)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0.3333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422185478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0.3333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85846328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3.1622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0.3162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09593962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3.3166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0.3015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7114269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O(2,2,2)</a:t>
                      </a: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3.4641</a:t>
                      </a: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0.2886</a:t>
                      </a: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173254520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3.6056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0.2774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63378247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O(1,2,3)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3.7416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0.2673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573551773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O(4)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4.0000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0.2500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865302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6548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24EBD40-6459-7146-A8C8-0756D94CD04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53207" y="2911422"/>
            <a:ext cx="4490793" cy="38204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1603152" y="98596"/>
            <a:ext cx="724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panchromatic normal forms (prime forms + inversions) + O(1+1)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 rot="16200000">
            <a:off x="-2823635" y="2823634"/>
            <a:ext cx="6858003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 rot="16200000">
            <a:off x="-2512682" y="2754931"/>
            <a:ext cx="6044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Triadic harmony in 12TET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panchromatic voice leading spaces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EB2C56-4922-A743-8AEB-7649A2443AB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0734" y="467928"/>
            <a:ext cx="4229942" cy="3885796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23C2DEC-C65C-AE46-9911-997CCA54E4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859476"/>
              </p:ext>
            </p:extLst>
          </p:nvPr>
        </p:nvGraphicFramePr>
        <p:xfrm>
          <a:off x="2679725" y="4410914"/>
          <a:ext cx="1291959" cy="1422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1361">
                  <a:extLst>
                    <a:ext uri="{9D8B030D-6E8A-4147-A177-3AD203B41FA5}">
                      <a16:colId xmlns:a16="http://schemas.microsoft.com/office/drawing/2014/main" val="2051967139"/>
                    </a:ext>
                  </a:extLst>
                </a:gridCol>
                <a:gridCol w="442247">
                  <a:extLst>
                    <a:ext uri="{9D8B030D-6E8A-4147-A177-3AD203B41FA5}">
                      <a16:colId xmlns:a16="http://schemas.microsoft.com/office/drawing/2014/main" val="44751287"/>
                    </a:ext>
                  </a:extLst>
                </a:gridCol>
                <a:gridCol w="448351">
                  <a:extLst>
                    <a:ext uri="{9D8B030D-6E8A-4147-A177-3AD203B41FA5}">
                      <a16:colId xmlns:a16="http://schemas.microsoft.com/office/drawing/2014/main" val="395734017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Maj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Min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dim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8092262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03601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014098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C#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1459184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F#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Eb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F#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9529658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G#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G#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3858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Bb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Bb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5427876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7AFE30D-AA8D-1448-AB8C-9683099E5A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911975"/>
              </p:ext>
            </p:extLst>
          </p:nvPr>
        </p:nvGraphicFramePr>
        <p:xfrm>
          <a:off x="6252623" y="1359964"/>
          <a:ext cx="1291959" cy="1422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1361">
                  <a:extLst>
                    <a:ext uri="{9D8B030D-6E8A-4147-A177-3AD203B41FA5}">
                      <a16:colId xmlns:a16="http://schemas.microsoft.com/office/drawing/2014/main" val="2051967139"/>
                    </a:ext>
                  </a:extLst>
                </a:gridCol>
                <a:gridCol w="442247">
                  <a:extLst>
                    <a:ext uri="{9D8B030D-6E8A-4147-A177-3AD203B41FA5}">
                      <a16:colId xmlns:a16="http://schemas.microsoft.com/office/drawing/2014/main" val="44751287"/>
                    </a:ext>
                  </a:extLst>
                </a:gridCol>
                <a:gridCol w="448351">
                  <a:extLst>
                    <a:ext uri="{9D8B030D-6E8A-4147-A177-3AD203B41FA5}">
                      <a16:colId xmlns:a16="http://schemas.microsoft.com/office/drawing/2014/main" val="395734017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Maj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Min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dim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8092262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C#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A#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C#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03601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 err="1">
                          <a:effectLst/>
                        </a:rPr>
                        <a:t>Eb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 err="1">
                          <a:effectLst/>
                        </a:rPr>
                        <a:t>Eb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014098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1459184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9529658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F#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3858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G#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54278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0794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869787" y="1400600"/>
            <a:ext cx="781996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Even some more on distances!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Order of operator is related to functionality in the voice leading space: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1985720" y="189867"/>
            <a:ext cx="5172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Triadic harmony in 12TET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panchromatic voice leading spaces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CA6497-71C0-C346-92B4-EC4271BA7EFC}"/>
              </a:ext>
            </a:extLst>
          </p:cNvPr>
          <p:cNvSpPr txBox="1"/>
          <p:nvPr/>
        </p:nvSpPr>
        <p:spPr>
          <a:xfrm>
            <a:off x="4076455" y="2566223"/>
            <a:ext cx="3060453" cy="8669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aug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 ⇨ Maj ⇨ min ⇨ dim, etc.</a:t>
            </a:r>
          </a:p>
          <a:p>
            <a:pPr>
              <a:spcAft>
                <a:spcPts val="5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Fmin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F#dim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etc.</a:t>
            </a:r>
          </a:p>
          <a:p>
            <a:pPr>
              <a:spcAft>
                <a:spcPts val="500"/>
              </a:spcAft>
            </a:pPr>
            <a:endParaRPr lang="en-US" sz="1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E1D5F-45CC-9B48-89C7-A2CA155F1D5B}"/>
              </a:ext>
            </a:extLst>
          </p:cNvPr>
          <p:cNvSpPr txBox="1"/>
          <p:nvPr/>
        </p:nvSpPr>
        <p:spPr>
          <a:xfrm>
            <a:off x="5032149" y="5587962"/>
            <a:ext cx="4041058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Color of nodes = modularity class 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➝ measure of the strength of division of a network into communities: dense connections between the nodes within communities but sparse connections between nodes in different communities.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980666C-6280-294D-B648-DB177AE2C7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746635"/>
              </p:ext>
            </p:extLst>
          </p:nvPr>
        </p:nvGraphicFramePr>
        <p:xfrm>
          <a:off x="1250664" y="2238000"/>
          <a:ext cx="2707044" cy="462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1772">
                  <a:extLst>
                    <a:ext uri="{9D8B030D-6E8A-4147-A177-3AD203B41FA5}">
                      <a16:colId xmlns:a16="http://schemas.microsoft.com/office/drawing/2014/main" val="1426629814"/>
                    </a:ext>
                  </a:extLst>
                </a:gridCol>
                <a:gridCol w="882636">
                  <a:extLst>
                    <a:ext uri="{9D8B030D-6E8A-4147-A177-3AD203B41FA5}">
                      <a16:colId xmlns:a16="http://schemas.microsoft.com/office/drawing/2014/main" val="794766430"/>
                    </a:ext>
                  </a:extLst>
                </a:gridCol>
                <a:gridCol w="882636">
                  <a:extLst>
                    <a:ext uri="{9D8B030D-6E8A-4147-A177-3AD203B41FA5}">
                      <a16:colId xmlns:a16="http://schemas.microsoft.com/office/drawing/2014/main" val="2397330522"/>
                    </a:ext>
                  </a:extLst>
                </a:gridCol>
              </a:tblGrid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operator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distance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weight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1267925791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1.0000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511908869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1.4142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0.7071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391122724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1.7321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0.5774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3521270191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0.5000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311064459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2.2361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0.4472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71553260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2.4494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0.4083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27692417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2.8284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0.3536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20108355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O(2,2,1)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0.3333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422185478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0.3333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85846328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3.1622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0.3162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09593962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3.3166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0.3015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7114269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O(2,2,2)</a:t>
                      </a: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3.4641</a:t>
                      </a: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0.2886</a:t>
                      </a: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173254520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3.6056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0.2774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63378247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O(1,2,3)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3.7416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0.2673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573551773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O(4)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4.0000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0.2500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865302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6037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1603152" y="98596"/>
            <a:ext cx="724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panchromatic normal forms (prime forms + inversions) + O(1+1+1)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 rot="16200000">
            <a:off x="-2823635" y="2823634"/>
            <a:ext cx="6858003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 rot="16200000">
            <a:off x="-2512682" y="2754931"/>
            <a:ext cx="6044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Triadic harmony in 12TET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panchromatic voice leading spaces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0B384D-1A16-6E4C-BB68-3E32F5A45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288" y="467928"/>
            <a:ext cx="7014389" cy="63900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7521041-7C88-B244-B24A-DCCDFA262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61" y="5721720"/>
            <a:ext cx="1134667" cy="94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56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869787" y="1400600"/>
            <a:ext cx="781996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Even some more on distances!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Order of operator is related to functionality in the voice leading space: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1985720" y="189867"/>
            <a:ext cx="5172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Triadic harmony in 12TET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panchromatic voice leading spaces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CA6497-71C0-C346-92B4-EC4271BA7EFC}"/>
              </a:ext>
            </a:extLst>
          </p:cNvPr>
          <p:cNvSpPr txBox="1"/>
          <p:nvPr/>
        </p:nvSpPr>
        <p:spPr>
          <a:xfrm>
            <a:off x="4076455" y="2566224"/>
            <a:ext cx="4527201" cy="1146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aug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 ⇨ Maj ⇨ min ⇨ dim, etc.</a:t>
            </a:r>
          </a:p>
          <a:p>
            <a:pPr>
              <a:spcAft>
                <a:spcPts val="5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Fmin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F#dim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etc.</a:t>
            </a:r>
          </a:p>
          <a:p>
            <a:pPr>
              <a:spcAft>
                <a:spcPts val="500"/>
              </a:spcAft>
            </a:pP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Maj ⇨ Maj or min ⇨ min or 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F#dim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Amin, etc.</a:t>
            </a:r>
          </a:p>
          <a:p>
            <a:pPr>
              <a:spcAft>
                <a:spcPts val="500"/>
              </a:spcAft>
            </a:pPr>
            <a:endParaRPr lang="en-US" sz="1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E1D5F-45CC-9B48-89C7-A2CA155F1D5B}"/>
              </a:ext>
            </a:extLst>
          </p:cNvPr>
          <p:cNvSpPr txBox="1"/>
          <p:nvPr/>
        </p:nvSpPr>
        <p:spPr>
          <a:xfrm>
            <a:off x="5032149" y="5587962"/>
            <a:ext cx="4041058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Color of nodes = modularity class 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➝ measure of the strength of division of a network into communities: dense connections between the nodes within communities but sparse connections between nodes in different communities.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421FCD6-3E33-114D-9334-08C686A29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746635"/>
              </p:ext>
            </p:extLst>
          </p:nvPr>
        </p:nvGraphicFramePr>
        <p:xfrm>
          <a:off x="1250664" y="2238000"/>
          <a:ext cx="2707044" cy="462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1772">
                  <a:extLst>
                    <a:ext uri="{9D8B030D-6E8A-4147-A177-3AD203B41FA5}">
                      <a16:colId xmlns:a16="http://schemas.microsoft.com/office/drawing/2014/main" val="1426629814"/>
                    </a:ext>
                  </a:extLst>
                </a:gridCol>
                <a:gridCol w="882636">
                  <a:extLst>
                    <a:ext uri="{9D8B030D-6E8A-4147-A177-3AD203B41FA5}">
                      <a16:colId xmlns:a16="http://schemas.microsoft.com/office/drawing/2014/main" val="794766430"/>
                    </a:ext>
                  </a:extLst>
                </a:gridCol>
                <a:gridCol w="882636">
                  <a:extLst>
                    <a:ext uri="{9D8B030D-6E8A-4147-A177-3AD203B41FA5}">
                      <a16:colId xmlns:a16="http://schemas.microsoft.com/office/drawing/2014/main" val="2397330522"/>
                    </a:ext>
                  </a:extLst>
                </a:gridCol>
              </a:tblGrid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operator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distance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weight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1267925791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1.0000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511908869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1.4142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0.7071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391122724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1.7321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0.5774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3521270191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0.5000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311064459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2.2361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0.4472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71553260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2.4494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0.4083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27692417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2.8284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0.3536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20108355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O(2,2,1)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0.3333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422185478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0.3333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85846328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3.1622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0.3162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09593962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3.3166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0.3015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7114269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O(2,2,2)</a:t>
                      </a: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3.4641</a:t>
                      </a: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0.2886</a:t>
                      </a: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173254520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3.6056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0.2774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63378247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O(1,2,3)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3.7416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0.2673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573551773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O(4)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4.0000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0.2500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865302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7112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1603152" y="98596"/>
            <a:ext cx="724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panchromatic normal forms (prime forms + inversions) + O(2)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 rot="16200000">
            <a:off x="-2823635" y="2823634"/>
            <a:ext cx="6858003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 rot="16200000">
            <a:off x="-2512682" y="2754931"/>
            <a:ext cx="6044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Triadic harmony in 12TET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panchromatic voice leading spaces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9185A2-BFE0-8D40-A409-04CFD3720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768" y="1339153"/>
            <a:ext cx="3721482" cy="4310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4AD5E2-0033-844A-B1A2-35E1E1D25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803" y="1339153"/>
            <a:ext cx="3772164" cy="43101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37E07B-BADF-6E4A-A768-885D0E516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335" y="1112959"/>
            <a:ext cx="1291384" cy="10303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409CD0-1FD0-CA4A-81EB-055F984D5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0750" y="4845177"/>
            <a:ext cx="1236969" cy="103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54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869787" y="1400600"/>
            <a:ext cx="781996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Even some more on distances!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Order of operator is related to functionality in the voice leading space: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1985720" y="189867"/>
            <a:ext cx="5172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Triadic harmony in 12TET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panchromatic voice leading spaces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CA6497-71C0-C346-92B4-EC4271BA7EFC}"/>
              </a:ext>
            </a:extLst>
          </p:cNvPr>
          <p:cNvSpPr txBox="1"/>
          <p:nvPr/>
        </p:nvSpPr>
        <p:spPr>
          <a:xfrm>
            <a:off x="4076455" y="2578022"/>
            <a:ext cx="4527201" cy="1426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aug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 ⇨ Maj ⇨ min ⇨ dim, etc.</a:t>
            </a:r>
          </a:p>
          <a:p>
            <a:pPr>
              <a:spcAft>
                <a:spcPts val="5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Fmin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F#dim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etc.</a:t>
            </a:r>
          </a:p>
          <a:p>
            <a:pPr>
              <a:spcAft>
                <a:spcPts val="500"/>
              </a:spcAft>
            </a:pP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Maj ⇨ Maj or min ⇨ min or 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F#dim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Amin, etc.</a:t>
            </a:r>
          </a:p>
          <a:p>
            <a:pPr>
              <a:spcAft>
                <a:spcPts val="5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Amin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F#dim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Dmaj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etc.</a:t>
            </a:r>
          </a:p>
          <a:p>
            <a:pPr>
              <a:spcAft>
                <a:spcPts val="500"/>
              </a:spcAft>
            </a:pPr>
            <a:endParaRPr lang="en-US" sz="1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E1D5F-45CC-9B48-89C7-A2CA155F1D5B}"/>
              </a:ext>
            </a:extLst>
          </p:cNvPr>
          <p:cNvSpPr txBox="1"/>
          <p:nvPr/>
        </p:nvSpPr>
        <p:spPr>
          <a:xfrm>
            <a:off x="5032149" y="5587962"/>
            <a:ext cx="4041058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Color of nodes = modularity class 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➝ measure of the strength of division of a network into communities: dense connections between the nodes within communities but sparse connections between nodes in different communities.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2C89501-495B-DD47-BEE7-F92025C9D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746635"/>
              </p:ext>
            </p:extLst>
          </p:nvPr>
        </p:nvGraphicFramePr>
        <p:xfrm>
          <a:off x="1250664" y="2238000"/>
          <a:ext cx="2707044" cy="462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1772">
                  <a:extLst>
                    <a:ext uri="{9D8B030D-6E8A-4147-A177-3AD203B41FA5}">
                      <a16:colId xmlns:a16="http://schemas.microsoft.com/office/drawing/2014/main" val="1426629814"/>
                    </a:ext>
                  </a:extLst>
                </a:gridCol>
                <a:gridCol w="882636">
                  <a:extLst>
                    <a:ext uri="{9D8B030D-6E8A-4147-A177-3AD203B41FA5}">
                      <a16:colId xmlns:a16="http://schemas.microsoft.com/office/drawing/2014/main" val="794766430"/>
                    </a:ext>
                  </a:extLst>
                </a:gridCol>
                <a:gridCol w="882636">
                  <a:extLst>
                    <a:ext uri="{9D8B030D-6E8A-4147-A177-3AD203B41FA5}">
                      <a16:colId xmlns:a16="http://schemas.microsoft.com/office/drawing/2014/main" val="2397330522"/>
                    </a:ext>
                  </a:extLst>
                </a:gridCol>
              </a:tblGrid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operator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distance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weight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1267925791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1.0000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511908869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1.4142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0.7071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391122724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1.7321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0.5774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3521270191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0.5000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311064459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2.2361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0.4472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71553260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2.4494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0.4083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27692417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2.8284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0.3536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20108355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O(2,2,1)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0.3333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422185478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0.3333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85846328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3.1622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0.3162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09593962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3.3166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0.3015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7114269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O(2,2,2)</a:t>
                      </a: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3.4641</a:t>
                      </a: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0.2886</a:t>
                      </a: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173254520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3.6056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0.2774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63378247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O(1,2,3)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3.7416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0.2673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573551773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O(4)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4.0000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0.2500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865302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5207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1603152" y="98596"/>
            <a:ext cx="724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panchromatic normal forms (prime forms + inversions) + O(1+2)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 rot="16200000">
            <a:off x="-2823635" y="2823634"/>
            <a:ext cx="6858003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 rot="16200000">
            <a:off x="-2512682" y="2754931"/>
            <a:ext cx="6044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Triadic harmony in 12TET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panchromatic voice leading spaces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1928ED-9796-B840-8EE8-09BA9F859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794" y="544412"/>
            <a:ext cx="6882150" cy="631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36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1649526" y="1353685"/>
            <a:ext cx="6460871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 </a:t>
            </a:r>
            <a:r>
              <a:rPr lang="en-US" b="1" i="1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PCSet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class: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pcs operations generalized to arbitrary temperament:</a:t>
            </a:r>
          </a:p>
          <a:p>
            <a:pPr marL="10144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Transpose</a:t>
            </a:r>
          </a:p>
          <a:p>
            <a:pPr marL="10144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Inverse</a:t>
            </a:r>
          </a:p>
          <a:p>
            <a:pPr marL="10144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Normal order</a:t>
            </a:r>
          </a:p>
          <a:p>
            <a:pPr marL="10144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Prime form</a:t>
            </a:r>
          </a:p>
          <a:p>
            <a:pPr marL="10144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Interval vector</a:t>
            </a:r>
          </a:p>
          <a:p>
            <a:pPr marL="10144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LISV vector</a:t>
            </a:r>
          </a:p>
          <a:p>
            <a:pPr marL="10144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pcs classification</a:t>
            </a:r>
          </a:p>
          <a:p>
            <a:pPr marL="10144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…etc.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Network and graph analysis functions: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Dictionary of pcs with arbitrary cardinality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Network construction with user-defined metric (distance)</a:t>
            </a:r>
          </a:p>
          <a:p>
            <a:pPr marL="11287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Interval vector networks</a:t>
            </a:r>
          </a:p>
          <a:p>
            <a:pPr marL="11287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Voice leading networks</a:t>
            </a:r>
          </a:p>
          <a:p>
            <a:pPr marL="11287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ego-networks</a:t>
            </a:r>
          </a:p>
          <a:p>
            <a:pPr marL="11287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… etc.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7A74AF-A7AE-B846-9946-42D5BA8B5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867" y="2120883"/>
            <a:ext cx="3810000" cy="1282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D06335-821A-1242-8592-9911CA1D6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700" y="3465000"/>
            <a:ext cx="3124200" cy="647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6F124A-1C21-984D-8FA2-01AF05649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449" y="5416550"/>
            <a:ext cx="1917700" cy="482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2D1B25-B643-4749-99BF-B63F46224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889" y="4716915"/>
            <a:ext cx="2540000" cy="254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679951" y="226801"/>
            <a:ext cx="759783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 err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pcsPy</a:t>
            </a:r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: a python utility for generalized pitch class set classification, analysis and composition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C49E09-F0DF-1E44-A7C2-ECC60FABB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203" y="1938368"/>
            <a:ext cx="812800" cy="812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10D397-930A-9F47-A392-7F8AE15E25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100" y="3229663"/>
            <a:ext cx="1644650" cy="6159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E1C20B5-BF41-AA49-9B52-17D8BE6D64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1650" y="5628909"/>
            <a:ext cx="1406985" cy="105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11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869787" y="1400600"/>
            <a:ext cx="781996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Even some more on distances!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Order of operator is related to functionality in the voice leading space: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1985720" y="189867"/>
            <a:ext cx="5172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Triadic harmony in 12TET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panchromatic voice leading spaces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CA6497-71C0-C346-92B4-EC4271BA7EFC}"/>
              </a:ext>
            </a:extLst>
          </p:cNvPr>
          <p:cNvSpPr txBox="1"/>
          <p:nvPr/>
        </p:nvSpPr>
        <p:spPr>
          <a:xfrm>
            <a:off x="4076455" y="2542628"/>
            <a:ext cx="4527201" cy="1769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aug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 ⇨ Maj ⇨ min ⇨ dim, etc.</a:t>
            </a:r>
          </a:p>
          <a:p>
            <a:pPr>
              <a:spcAft>
                <a:spcPts val="6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Fmin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F#dim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etc.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Maj ⇨ Maj or min ⇨ min or 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F#dim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Amin, etc.</a:t>
            </a:r>
          </a:p>
          <a:p>
            <a:pPr>
              <a:spcAft>
                <a:spcPts val="6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Amin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F#dim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Dmaj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etc.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Circle of fifths</a:t>
            </a:r>
          </a:p>
          <a:p>
            <a:pPr>
              <a:spcAft>
                <a:spcPts val="500"/>
              </a:spcAft>
            </a:pP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etc.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E1D5F-45CC-9B48-89C7-A2CA155F1D5B}"/>
              </a:ext>
            </a:extLst>
          </p:cNvPr>
          <p:cNvSpPr txBox="1"/>
          <p:nvPr/>
        </p:nvSpPr>
        <p:spPr>
          <a:xfrm>
            <a:off x="5032149" y="5587962"/>
            <a:ext cx="4041058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Color of nodes = modularity class 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➝ measure of the strength of division of a network into communities: dense connections between the nodes within communities but sparse connections between nodes in different communities.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629D567-7A99-4E46-B335-10F3DB828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881219"/>
              </p:ext>
            </p:extLst>
          </p:nvPr>
        </p:nvGraphicFramePr>
        <p:xfrm>
          <a:off x="1250664" y="2238000"/>
          <a:ext cx="2707044" cy="462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1772">
                  <a:extLst>
                    <a:ext uri="{9D8B030D-6E8A-4147-A177-3AD203B41FA5}">
                      <a16:colId xmlns:a16="http://schemas.microsoft.com/office/drawing/2014/main" val="1426629814"/>
                    </a:ext>
                  </a:extLst>
                </a:gridCol>
                <a:gridCol w="882636">
                  <a:extLst>
                    <a:ext uri="{9D8B030D-6E8A-4147-A177-3AD203B41FA5}">
                      <a16:colId xmlns:a16="http://schemas.microsoft.com/office/drawing/2014/main" val="794766430"/>
                    </a:ext>
                  </a:extLst>
                </a:gridCol>
                <a:gridCol w="882636">
                  <a:extLst>
                    <a:ext uri="{9D8B030D-6E8A-4147-A177-3AD203B41FA5}">
                      <a16:colId xmlns:a16="http://schemas.microsoft.com/office/drawing/2014/main" val="2397330522"/>
                    </a:ext>
                  </a:extLst>
                </a:gridCol>
              </a:tblGrid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operator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distance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weight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1267925791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1.0000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511908869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1.4142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0.7071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391122724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1.7321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0.5774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3521270191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0.5000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311064459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2.2361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0.4472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71553260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2.4494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0.4083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27692417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2.8284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0.3536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20108355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O(2,2,1)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0.3333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422185478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0.3333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85846328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3.1622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0.3162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09593962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3.3166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0.3015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7114269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O(2,2,2)</a:t>
                      </a: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3.4641</a:t>
                      </a: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0.2886</a:t>
                      </a: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173254520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3.6056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0.2774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63378247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O(1,2,3)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3.7416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0.2673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573551773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O(4)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4.0000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0.2500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865302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2815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1603152" y="98596"/>
            <a:ext cx="724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panchromatic normal forms (prime forms + inversions) + O(1+1+2)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 rot="16200000">
            <a:off x="-2823635" y="2823634"/>
            <a:ext cx="6858003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 rot="16200000">
            <a:off x="-2512682" y="2754931"/>
            <a:ext cx="6044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Triadic harmony in 12TET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panchromatic voice leading spaces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43C3EA-588F-FC46-B2A4-203B240AD15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2673" y="1457140"/>
            <a:ext cx="4054410" cy="39094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2B3D57-392D-0A44-9B9A-F77E8C5B27B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9179" y="1457140"/>
            <a:ext cx="3957889" cy="394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66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869787" y="1400600"/>
            <a:ext cx="781996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Even some more on distances!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Order of operator is related to functionality in the voice leading space: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1985720" y="189867"/>
            <a:ext cx="5172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Triadic harmony in 12TET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panchromatic voice leading spaces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E6C5915-BB75-274F-BA83-2B74A4CFE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07815"/>
              </p:ext>
            </p:extLst>
          </p:nvPr>
        </p:nvGraphicFramePr>
        <p:xfrm>
          <a:off x="1250664" y="2238000"/>
          <a:ext cx="2707044" cy="462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1772">
                  <a:extLst>
                    <a:ext uri="{9D8B030D-6E8A-4147-A177-3AD203B41FA5}">
                      <a16:colId xmlns:a16="http://schemas.microsoft.com/office/drawing/2014/main" val="1426629814"/>
                    </a:ext>
                  </a:extLst>
                </a:gridCol>
                <a:gridCol w="882636">
                  <a:extLst>
                    <a:ext uri="{9D8B030D-6E8A-4147-A177-3AD203B41FA5}">
                      <a16:colId xmlns:a16="http://schemas.microsoft.com/office/drawing/2014/main" val="794766430"/>
                    </a:ext>
                  </a:extLst>
                </a:gridCol>
                <a:gridCol w="882636">
                  <a:extLst>
                    <a:ext uri="{9D8B030D-6E8A-4147-A177-3AD203B41FA5}">
                      <a16:colId xmlns:a16="http://schemas.microsoft.com/office/drawing/2014/main" val="2397330522"/>
                    </a:ext>
                  </a:extLst>
                </a:gridCol>
              </a:tblGrid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operator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distance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weight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1267925791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1.0000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511908869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1.4142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0.7071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391122724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1.7321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0.5774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3521270191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0.5000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311064459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2.2361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0.4472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71553260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2.4494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0.4083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27692417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2.8284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0.3536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20108355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O(2,2,1)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0.3333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422185478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0.3333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85846328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3.1622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0.3162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09593962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3.3166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0.3015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7114269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O(2,2,2)</a:t>
                      </a: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3.4641</a:t>
                      </a: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0.2886</a:t>
                      </a: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173254520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3.6056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0.2774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63378247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O(1,2,3)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3.7416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0.2673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573551773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O(4)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4.0000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0.2500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86530222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0CA6497-71C0-C346-92B4-EC4271BA7EFC}"/>
              </a:ext>
            </a:extLst>
          </p:cNvPr>
          <p:cNvSpPr txBox="1"/>
          <p:nvPr/>
        </p:nvSpPr>
        <p:spPr>
          <a:xfrm>
            <a:off x="4076455" y="2572123"/>
            <a:ext cx="4527201" cy="1769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aug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 ⇨ Maj ⇨ min ⇨ dim, etc.</a:t>
            </a:r>
          </a:p>
          <a:p>
            <a:pPr>
              <a:spcAft>
                <a:spcPts val="6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Fmin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F#dim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etc.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Maj ⇨ Maj or min ⇨ min or 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F#dim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Amin, etc.</a:t>
            </a:r>
          </a:p>
          <a:p>
            <a:pPr>
              <a:spcAft>
                <a:spcPts val="6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Amin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F#dim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Dmaj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etc.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Circle of fifths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etc.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E1D5F-45CC-9B48-89C7-A2CA155F1D5B}"/>
              </a:ext>
            </a:extLst>
          </p:cNvPr>
          <p:cNvSpPr txBox="1"/>
          <p:nvPr/>
        </p:nvSpPr>
        <p:spPr>
          <a:xfrm>
            <a:off x="5032149" y="5587962"/>
            <a:ext cx="4041058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Color of nodes = modularity class 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➝ measure of the strength of division of a network into communities: dense connections between the nodes within communities but sparse connections between nodes in different communities.</a:t>
            </a:r>
          </a:p>
        </p:txBody>
      </p:sp>
    </p:spTree>
    <p:extLst>
      <p:ext uri="{BB962C8B-B14F-4D97-AF65-F5344CB8AC3E}">
        <p14:creationId xmlns:p14="http://schemas.microsoft.com/office/powerpoint/2010/main" val="3168413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157304" y="1636574"/>
            <a:ext cx="3436742" cy="490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Subspace of C Maj and G Maj keys – </a:t>
            </a:r>
            <a:r>
              <a:rPr lang="en-US" u="sng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diatonic triads</a:t>
            </a:r>
          </a:p>
          <a:p>
            <a:pPr marL="214313" indent="-2143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Defines a subset in the  operator space: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O(1)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O(2)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O(1,2)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O(1,2,2)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O(2,2)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O(2,2,2)</a:t>
            </a:r>
          </a:p>
          <a:p>
            <a:pPr marL="214313" indent="-21431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For instance, this graph contains all the information needed to construct modulation sequences in the union of the C Maj and G Maj keys subspaces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1709631" y="173890"/>
            <a:ext cx="57247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Subspaces of voice leading spaces: tonal spaces and common practice harmony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776DD7D-8F61-0A44-91B6-A569330B7AB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4954" y="1219839"/>
            <a:ext cx="5886965" cy="563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151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157304" y="1636574"/>
            <a:ext cx="3436742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Measure of the “strength” (parsimony*) of a progression as sum of the weights of the connecting segments:</a:t>
            </a:r>
          </a:p>
          <a:p>
            <a:pPr>
              <a:spcAft>
                <a:spcPts val="1200"/>
              </a:spcAft>
            </a:pPr>
            <a:r>
              <a:rPr lang="en-US" dirty="0" err="1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FMaj</a:t>
            </a:r>
            <a:r>
              <a:rPr lang="en-US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⇨ </a:t>
            </a:r>
            <a:r>
              <a:rPr lang="en-US" dirty="0" err="1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F#dim</a:t>
            </a:r>
            <a:r>
              <a:rPr lang="en-US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dirty="0" err="1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GMaj</a:t>
            </a:r>
            <a:endParaRPr lang="en-US" dirty="0">
              <a:solidFill>
                <a:srgbClr val="FF0000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spcAft>
                <a:spcPts val="1200"/>
              </a:spcAft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strength = 1.3333</a:t>
            </a:r>
          </a:p>
          <a:p>
            <a:pPr>
              <a:spcAft>
                <a:spcPts val="1200"/>
              </a:spcAft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>
              <a:spcAft>
                <a:spcPts val="1200"/>
              </a:spcAft>
            </a:pPr>
            <a:r>
              <a:rPr lang="en-US" dirty="0" err="1">
                <a:solidFill>
                  <a:srgbClr val="0070C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Fmaj</a:t>
            </a:r>
            <a:r>
              <a:rPr lang="en-US" dirty="0">
                <a:solidFill>
                  <a:srgbClr val="0070C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⇨ </a:t>
            </a:r>
            <a:r>
              <a:rPr lang="en-US" dirty="0" err="1">
                <a:solidFill>
                  <a:srgbClr val="0070C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Dmaj</a:t>
            </a:r>
            <a:r>
              <a:rPr lang="en-US" dirty="0">
                <a:solidFill>
                  <a:srgbClr val="0070C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dirty="0" err="1">
                <a:solidFill>
                  <a:srgbClr val="0070C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GMaj</a:t>
            </a:r>
            <a:r>
              <a:rPr lang="en-US" dirty="0">
                <a:solidFill>
                  <a:srgbClr val="0070C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strength = 0.8944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1709631" y="173890"/>
            <a:ext cx="57247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Subspaces of voice leading spaces: tonal spaces and common practice harmony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776DD7D-8F61-0A44-91B6-A569330B7AB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4954" y="1219839"/>
            <a:ext cx="5886965" cy="5638161"/>
          </a:xfrm>
          <a:prstGeom prst="rect">
            <a:avLst/>
          </a:prstGeom>
        </p:spPr>
      </p:pic>
      <p:sp>
        <p:nvSpPr>
          <p:cNvPr id="27" name="Arc 26">
            <a:extLst>
              <a:ext uri="{FF2B5EF4-FFF2-40B4-BE49-F238E27FC236}">
                <a16:creationId xmlns:a16="http://schemas.microsoft.com/office/drawing/2014/main" id="{D663271A-03F7-574D-B1BD-7F59A5599A8A}"/>
              </a:ext>
            </a:extLst>
          </p:cNvPr>
          <p:cNvSpPr/>
          <p:nvPr/>
        </p:nvSpPr>
        <p:spPr>
          <a:xfrm>
            <a:off x="2722260" y="2552991"/>
            <a:ext cx="2484934" cy="1537379"/>
          </a:xfrm>
          <a:prstGeom prst="arc">
            <a:avLst>
              <a:gd name="adj1" fmla="val 16200000"/>
              <a:gd name="adj2" fmla="val 21329174"/>
            </a:avLst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351CDD32-E3B9-F845-ACE6-F1E3E6CD68B7}"/>
              </a:ext>
            </a:extLst>
          </p:cNvPr>
          <p:cNvSpPr/>
          <p:nvPr/>
        </p:nvSpPr>
        <p:spPr>
          <a:xfrm flipH="1" flipV="1">
            <a:off x="1709631" y="3196908"/>
            <a:ext cx="6875957" cy="3290763"/>
          </a:xfrm>
          <a:prstGeom prst="arc">
            <a:avLst>
              <a:gd name="adj1" fmla="val 10866973"/>
              <a:gd name="adj2" fmla="val 16382455"/>
            </a:avLst>
          </a:prstGeom>
          <a:ln w="3175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6B2F5352-010F-1649-9D85-964F55A64955}"/>
              </a:ext>
            </a:extLst>
          </p:cNvPr>
          <p:cNvSpPr/>
          <p:nvPr/>
        </p:nvSpPr>
        <p:spPr>
          <a:xfrm>
            <a:off x="2324392" y="2552991"/>
            <a:ext cx="2624536" cy="6155687"/>
          </a:xfrm>
          <a:prstGeom prst="arc">
            <a:avLst>
              <a:gd name="adj1" fmla="val 16552185"/>
              <a:gd name="adj2" fmla="val 1608069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74D9CC5D-8F68-C046-A085-49794D983963}"/>
              </a:ext>
            </a:extLst>
          </p:cNvPr>
          <p:cNvSpPr/>
          <p:nvPr/>
        </p:nvSpPr>
        <p:spPr>
          <a:xfrm flipH="1" flipV="1">
            <a:off x="5276742" y="1551525"/>
            <a:ext cx="6875957" cy="3174037"/>
          </a:xfrm>
          <a:prstGeom prst="arc">
            <a:avLst>
              <a:gd name="adj1" fmla="val 16771031"/>
              <a:gd name="adj2" fmla="val 21188682"/>
            </a:avLst>
          </a:prstGeom>
          <a:ln w="317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1510C-2ADD-1949-A78B-FCBFB391A08A}"/>
              </a:ext>
            </a:extLst>
          </p:cNvPr>
          <p:cNvSpPr txBox="1"/>
          <p:nvPr/>
        </p:nvSpPr>
        <p:spPr>
          <a:xfrm>
            <a:off x="157304" y="6482833"/>
            <a:ext cx="2942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*see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Tymoczko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Science </a:t>
            </a:r>
            <a:r>
              <a:rPr lang="en-US" sz="14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313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(2006)</a:t>
            </a:r>
          </a:p>
        </p:txBody>
      </p:sp>
    </p:spTree>
    <p:extLst>
      <p:ext uri="{BB962C8B-B14F-4D97-AF65-F5344CB8AC3E}">
        <p14:creationId xmlns:p14="http://schemas.microsoft.com/office/powerpoint/2010/main" val="350910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E76D45-CFF8-E240-9BE6-7CB0F7F4B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2506"/>
            <a:ext cx="9144000" cy="507549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1377500" y="189867"/>
            <a:ext cx="638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Subspaces of voice leading spaces as compositional frameworks: 8-10583 in 24TET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03ED11-9A9C-5D41-8461-9005D0AF6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41" y="1225287"/>
            <a:ext cx="1500094" cy="5618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0B414A-2117-2143-B945-A3C465DC8090}"/>
              </a:ext>
            </a:extLst>
          </p:cNvPr>
          <p:cNvSpPr txBox="1"/>
          <p:nvPr/>
        </p:nvSpPr>
        <p:spPr>
          <a:xfrm>
            <a:off x="2115671" y="1321526"/>
            <a:ext cx="5244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Gephi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: a real-time interactive workspace – 4 voices</a:t>
            </a:r>
          </a:p>
        </p:txBody>
      </p:sp>
    </p:spTree>
    <p:extLst>
      <p:ext uri="{BB962C8B-B14F-4D97-AF65-F5344CB8AC3E}">
        <p14:creationId xmlns:p14="http://schemas.microsoft.com/office/powerpoint/2010/main" val="2671326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E0B95E-765F-6645-9F39-0AA1CCF72957}"/>
              </a:ext>
            </a:extLst>
          </p:cNvPr>
          <p:cNvSpPr txBox="1"/>
          <p:nvPr/>
        </p:nvSpPr>
        <p:spPr>
          <a:xfrm>
            <a:off x="1377500" y="189867"/>
            <a:ext cx="638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Subspaces of voice leading spaces as compositional frameworks: 8-10583 in 24TET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456D7B-BD25-9A45-A1A7-10FEF15CA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3450"/>
            <a:ext cx="9144000" cy="50754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42D886-9D0A-274C-A0EA-02278FF05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375" y="1223569"/>
            <a:ext cx="1452283" cy="5439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A526F4-4212-B743-87D1-57415C85586A}"/>
              </a:ext>
            </a:extLst>
          </p:cNvPr>
          <p:cNvSpPr txBox="1"/>
          <p:nvPr/>
        </p:nvSpPr>
        <p:spPr>
          <a:xfrm>
            <a:off x="2115671" y="1321526"/>
            <a:ext cx="5244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Gephi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: a real-time interactive workspace – 4 voices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331CD5-A8F3-0143-B283-DD25D506FFD6}"/>
              </a:ext>
            </a:extLst>
          </p:cNvPr>
          <p:cNvSpPr txBox="1"/>
          <p:nvPr/>
        </p:nvSpPr>
        <p:spPr>
          <a:xfrm>
            <a:off x="6394329" y="5263036"/>
            <a:ext cx="15132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all possible</a:t>
            </a: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chord</a:t>
            </a: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progressions!</a:t>
            </a:r>
          </a:p>
        </p:txBody>
      </p:sp>
    </p:spTree>
    <p:extLst>
      <p:ext uri="{BB962C8B-B14F-4D97-AF65-F5344CB8AC3E}">
        <p14:creationId xmlns:p14="http://schemas.microsoft.com/office/powerpoint/2010/main" val="913019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26689A-46B0-2042-B6FF-17EEC9A40E12}"/>
              </a:ext>
            </a:extLst>
          </p:cNvPr>
          <p:cNvSpPr/>
          <p:nvPr/>
        </p:nvSpPr>
        <p:spPr>
          <a:xfrm>
            <a:off x="1888068" y="1947332"/>
            <a:ext cx="5511800" cy="4047067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1776526" y="1412954"/>
            <a:ext cx="2115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 </a:t>
            </a:r>
            <a:r>
              <a:rPr lang="en-US" b="1" i="1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PCSet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class: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4D6B0A-1076-1C41-B101-8E86BBCD93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2D3440"/>
              </a:clrFrom>
              <a:clrTo>
                <a:srgbClr val="2D3440">
                  <a:alpha val="0"/>
                </a:srgbClr>
              </a:clrTo>
            </a:clrChange>
          </a:blip>
          <a:srcRect l="1846"/>
          <a:stretch/>
        </p:blipFill>
        <p:spPr>
          <a:xfrm>
            <a:off x="2110742" y="2114550"/>
            <a:ext cx="4861558" cy="3644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2C5F0D-D5EC-5147-855A-82607DE97C10}"/>
              </a:ext>
            </a:extLst>
          </p:cNvPr>
          <p:cNvSpPr txBox="1"/>
          <p:nvPr/>
        </p:nvSpPr>
        <p:spPr>
          <a:xfrm>
            <a:off x="679951" y="226801"/>
            <a:ext cx="759783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 err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pcsPy</a:t>
            </a:r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: a python utility for generalized pitch class set classification, analysis and composition</a:t>
            </a:r>
          </a:p>
        </p:txBody>
      </p:sp>
    </p:spTree>
    <p:extLst>
      <p:ext uri="{BB962C8B-B14F-4D97-AF65-F5344CB8AC3E}">
        <p14:creationId xmlns:p14="http://schemas.microsoft.com/office/powerpoint/2010/main" val="2872709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26689A-46B0-2042-B6FF-17EEC9A40E12}"/>
              </a:ext>
            </a:extLst>
          </p:cNvPr>
          <p:cNvSpPr/>
          <p:nvPr/>
        </p:nvSpPr>
        <p:spPr>
          <a:xfrm>
            <a:off x="0" y="1984507"/>
            <a:ext cx="9144001" cy="1498599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0" y="1412954"/>
            <a:ext cx="425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Network and graph analysis functions: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73773-4B8B-AF4F-9B13-4BE00517A23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2C333F"/>
              </a:clrFrom>
              <a:clrTo>
                <a:srgbClr val="2C333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" y="2142905"/>
            <a:ext cx="9144000" cy="1274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CEEC45-EB26-854A-B87E-6A9CE7918219}"/>
              </a:ext>
            </a:extLst>
          </p:cNvPr>
          <p:cNvSpPr txBox="1"/>
          <p:nvPr/>
        </p:nvSpPr>
        <p:spPr>
          <a:xfrm>
            <a:off x="-1" y="3766688"/>
            <a:ext cx="85344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Distance as metric in the musical space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Euclidean distance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 ordinary straight line distance between two points in the chosen musical space (Pythagoras theorem)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u="sng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interval vector (IV) distance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 IVs are naturally ordered and their distance can be calculated directly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u="sng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voice leading distance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 minimal distance between pcs of same cardinality</a:t>
            </a:r>
          </a:p>
          <a:p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Two different representations of the musical space!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D1BF20-BF18-3043-8363-6534CAE31B95}"/>
              </a:ext>
            </a:extLst>
          </p:cNvPr>
          <p:cNvSpPr txBox="1"/>
          <p:nvPr/>
        </p:nvSpPr>
        <p:spPr>
          <a:xfrm>
            <a:off x="679951" y="226801"/>
            <a:ext cx="759783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 err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pcsPy</a:t>
            </a:r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: a python utility for generalized pitch class set classification, analysis and composition</a:t>
            </a:r>
          </a:p>
        </p:txBody>
      </p:sp>
    </p:spTree>
    <p:extLst>
      <p:ext uri="{BB962C8B-B14F-4D97-AF65-F5344CB8AC3E}">
        <p14:creationId xmlns:p14="http://schemas.microsoft.com/office/powerpoint/2010/main" val="3569661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0" y="1412954"/>
            <a:ext cx="830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Generalized dictionary of pcs for arbitrary temperament – universal classification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2110742" y="384968"/>
            <a:ext cx="4922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Dictionaries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186680C-2B6A-CE4F-9D60-F9E247142C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1006601"/>
              </p:ext>
            </p:extLst>
          </p:nvPr>
        </p:nvGraphicFramePr>
        <p:xfrm>
          <a:off x="383116" y="1977233"/>
          <a:ext cx="3731685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F4FE8B64-0D46-3742-BBCC-9F416151E4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2920633"/>
              </p:ext>
            </p:extLst>
          </p:nvPr>
        </p:nvGraphicFramePr>
        <p:xfrm>
          <a:off x="4114801" y="1977232"/>
          <a:ext cx="4758266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18560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327048" y="1740002"/>
            <a:ext cx="3777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More on distances: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1985720" y="374533"/>
            <a:ext cx="517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Topology in the interval vector space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1501E6-81D5-AF4D-A580-54D951B8F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98" y="2145296"/>
            <a:ext cx="4102100" cy="119380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E6C5915-BB75-274F-BA83-2B74A4CFE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041190"/>
              </p:ext>
            </p:extLst>
          </p:nvPr>
        </p:nvGraphicFramePr>
        <p:xfrm>
          <a:off x="4965407" y="1289293"/>
          <a:ext cx="3200399" cy="55204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9237">
                  <a:extLst>
                    <a:ext uri="{9D8B030D-6E8A-4147-A177-3AD203B41FA5}">
                      <a16:colId xmlns:a16="http://schemas.microsoft.com/office/drawing/2014/main" val="1426629814"/>
                    </a:ext>
                  </a:extLst>
                </a:gridCol>
                <a:gridCol w="875581">
                  <a:extLst>
                    <a:ext uri="{9D8B030D-6E8A-4147-A177-3AD203B41FA5}">
                      <a16:colId xmlns:a16="http://schemas.microsoft.com/office/drawing/2014/main" val="794766430"/>
                    </a:ext>
                  </a:extLst>
                </a:gridCol>
                <a:gridCol w="875581">
                  <a:extLst>
                    <a:ext uri="{9D8B030D-6E8A-4147-A177-3AD203B41FA5}">
                      <a16:colId xmlns:a16="http://schemas.microsoft.com/office/drawing/2014/main" val="2397330522"/>
                    </a:ext>
                  </a:extLst>
                </a:gridCol>
              </a:tblGrid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operator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distance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weight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1267925791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1.0000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1.0000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511908869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1.4142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0.7071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391122724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1.7321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0.5774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3521270191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O(2)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3110644596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O(1,1,1,1)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1195749623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O(1,2)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2.2361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0.4472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71553260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O(1,1,1,1,1)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2.2361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0.4472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3142053466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O(2,1,1)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2.4494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0.4083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276924178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O(1,1,1,1,1,1)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2.4495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0.4082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195561531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O(2,1,1,1)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2.6457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0.3780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1162951498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O(2,1,1,1,1)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2.8284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0.3536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3385668207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O(2,2)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2.8284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0.3536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201083557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O(2,1,1,1,1,1)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0.3333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3348425839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O(2,2,1)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0.3333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4221854787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O(3)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0.3333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858463286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O(1,3)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3.1622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0.3162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095939626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O(2,1,1,1)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3.1622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0.3162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1372296924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O(1,1,3)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3.3166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0.3015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71142698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O(1,1,1,2)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3.4641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0.2887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890818294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O(2,3)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3.6056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0.2774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633782477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O(1,2,3)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3.7416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0.2673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573551773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O(4)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4.0000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0.2500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86530222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34B8817-69C4-A845-891E-332E848B446E}"/>
              </a:ext>
            </a:extLst>
          </p:cNvPr>
          <p:cNvSpPr txBox="1"/>
          <p:nvPr/>
        </p:nvSpPr>
        <p:spPr>
          <a:xfrm>
            <a:off x="331922" y="3412852"/>
            <a:ext cx="37777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Weight = 1/distance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Operator: how many elements are changed by n integers        O(1,1,2) = two elements are raised or lowered by 1, one is raised or lowered by 2 – all permutations possible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Operators must have dimensions ≤  dim(</a:t>
            </a:r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IntervalVector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) ≡ TET/2</a:t>
            </a:r>
          </a:p>
        </p:txBody>
      </p:sp>
    </p:spTree>
    <p:extLst>
      <p:ext uri="{BB962C8B-B14F-4D97-AF65-F5344CB8AC3E}">
        <p14:creationId xmlns:p14="http://schemas.microsoft.com/office/powerpoint/2010/main" val="2712453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287078" y="1806359"/>
            <a:ext cx="29345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Classification based on distances between IVs</a:t>
            </a:r>
          </a:p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Nodes are connected for distances larger than 1 and less or equal 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1549785" y="374533"/>
            <a:ext cx="6044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Topology of the 12TET interval vector 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0C0388-2BAA-3744-8D65-BD7B0A405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726" y="1325213"/>
            <a:ext cx="5465135" cy="540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71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287078" y="1806359"/>
            <a:ext cx="2934587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7478 unique prime forms with 1715 Z-related sets</a:t>
            </a:r>
          </a:p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Classification based on distances between IVs</a:t>
            </a:r>
          </a:p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Nodes are connected for distances up to O(2) and O(1,1,1,1) (distance=2)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287078" y="189867"/>
            <a:ext cx="8559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Topology of the 7-pitch class sets of the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24TET interval vector space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451128-DF93-224F-9487-7943FD3A0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676" y="1210731"/>
            <a:ext cx="5631321" cy="56313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C2E359-23F3-DD43-977C-903DA0D42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26" y="4768546"/>
            <a:ext cx="3232298" cy="1974921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B49E6DE-C754-FE43-9C8B-A8A26E6CAAC5}"/>
              </a:ext>
            </a:extLst>
          </p:cNvPr>
          <p:cNvSpPr/>
          <p:nvPr/>
        </p:nvSpPr>
        <p:spPr>
          <a:xfrm>
            <a:off x="5178056" y="4837814"/>
            <a:ext cx="372139" cy="23391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936271-E99E-B249-B19A-A66D709BE9C5}"/>
              </a:ext>
            </a:extLst>
          </p:cNvPr>
          <p:cNvCxnSpPr>
            <a:cxnSpLocks/>
          </p:cNvCxnSpPr>
          <p:nvPr/>
        </p:nvCxnSpPr>
        <p:spPr>
          <a:xfrm flipH="1" flipV="1">
            <a:off x="3338625" y="4768546"/>
            <a:ext cx="1839431" cy="69268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/>
                </a:gs>
                <a:gs pos="100000">
                  <a:schemeClr val="tx1"/>
                </a:gs>
                <a:gs pos="83000">
                  <a:schemeClr val="tx1"/>
                </a:gs>
              </a:gsLst>
              <a:lin ang="5400000" scaled="1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028401-A927-7C42-ACFB-205F75D263B4}"/>
              </a:ext>
            </a:extLst>
          </p:cNvPr>
          <p:cNvCxnSpPr>
            <a:cxnSpLocks/>
          </p:cNvCxnSpPr>
          <p:nvPr/>
        </p:nvCxnSpPr>
        <p:spPr>
          <a:xfrm flipH="1">
            <a:off x="3338624" y="5071730"/>
            <a:ext cx="1839433" cy="1671737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/>
                </a:gs>
                <a:gs pos="100000">
                  <a:schemeClr val="tx1"/>
                </a:gs>
                <a:gs pos="83000">
                  <a:schemeClr val="tx1"/>
                </a:gs>
              </a:gsLst>
              <a:lin ang="5400000" scaled="1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467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925031" y="1749652"/>
            <a:ext cx="7042299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Classification based on minimal distance between pcs of same cardinality</a:t>
            </a:r>
          </a:p>
          <a:p>
            <a:pPr marL="671513" lvl="1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Start from normal ordered pcs </a:t>
            </a:r>
            <a:r>
              <a:rPr lang="en-US" sz="2000" b="1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y 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of same cardinality (w/o allowing repetitions of pitches – bijective or non bijective)</a:t>
            </a:r>
          </a:p>
          <a:p>
            <a:pPr marL="671513" lvl="1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Calculate the minimal distance as</a:t>
            </a:r>
          </a:p>
          <a:p>
            <a:pPr marL="671513" lvl="1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lvl="1">
              <a:spcAft>
                <a:spcPts val="1200"/>
              </a:spcAft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lvl="1">
              <a:spcAft>
                <a:spcPts val="1200"/>
              </a:spcAft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   where 12</a:t>
            </a:r>
            <a:r>
              <a:rPr lang="en-US" baseline="-250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is a vector of all zeros but ±12 at position </a:t>
            </a:r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for all permutations of </a:t>
            </a:r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1549785" y="374533"/>
            <a:ext cx="6044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Topology of the voice leading vector spaces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3F2788-CDDF-9044-B236-AA2295A0A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130" y="5135194"/>
            <a:ext cx="4610100" cy="787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846EDD-F415-0042-9361-C252C1782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549" y="3516453"/>
            <a:ext cx="6946900" cy="1028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9CE59AD-CB4B-3D4B-A642-E3CD499BA68A}"/>
              </a:ext>
            </a:extLst>
          </p:cNvPr>
          <p:cNvSpPr txBox="1"/>
          <p:nvPr/>
        </p:nvSpPr>
        <p:spPr>
          <a:xfrm>
            <a:off x="2105186" y="6028126"/>
            <a:ext cx="4681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Minimal hand motion on keyboard</a:t>
            </a:r>
          </a:p>
        </p:txBody>
      </p:sp>
    </p:spTree>
    <p:extLst>
      <p:ext uri="{BB962C8B-B14F-4D97-AF65-F5344CB8AC3E}">
        <p14:creationId xmlns:p14="http://schemas.microsoft.com/office/powerpoint/2010/main" val="1438474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3543</TotalTime>
  <Words>2210</Words>
  <Application>Microsoft Macintosh PowerPoint</Application>
  <PresentationFormat>Letter Paper (8.5x11 in)</PresentationFormat>
  <Paragraphs>574</Paragraphs>
  <Slides>26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Calibri (Body)</vt:lpstr>
      <vt:lpstr>Calibri Light</vt:lpstr>
      <vt:lpstr>Helvetica Neue Condensed</vt:lpstr>
      <vt:lpstr>Helvetica Neue Light</vt:lpstr>
      <vt:lpstr>Maestro Percussion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Buongiorno Nardelli, Marco</dc:creator>
  <cp:lastModifiedBy>Buongiorno Nardelli, Marco</cp:lastModifiedBy>
  <cp:revision>68</cp:revision>
  <dcterms:created xsi:type="dcterms:W3CDTF">2018-11-30T19:50:35Z</dcterms:created>
  <dcterms:modified xsi:type="dcterms:W3CDTF">2018-12-05T22:08:21Z</dcterms:modified>
</cp:coreProperties>
</file>